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607-F4F5-48FC-AD6C-579BBB711C27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A403-B1F8-4A30-8B87-491464B5419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D030-647D-4CE0-9CF0-80776CC22E5D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677-B948-4BF6-A85D-236573EEF192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EBA1-48F5-4DCF-9F4E-BA356E00DCD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C990-BD47-499D-A650-791370A5ADF4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AB03-1AE8-460F-BA06-3EAA3D126A40}" type="datetime1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5E1A-E9AE-4FC1-BF7F-A2717D30C92D}" type="datetime1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1BC9C-75E3-4E5E-8C5C-F2BD74A1E447}" type="datetime1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74A1-78CB-426C-ADFE-A6985F94A7CB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1D45-4CB9-43DA-92C8-DE72ADB5A984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E55C4D-8DE6-470D-9AB7-8052ADD902FA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8A568BB-41AD-4E34-88BA-2A361BAB99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> </a:t>
            </a:r>
            <a:r>
              <a:rPr lang="en-IN" dirty="0"/>
              <a:t/>
            </a:r>
            <a:br>
              <a:rPr lang="en-IN" dirty="0"/>
            </a:br>
            <a:r>
              <a:rPr lang="en-GB" sz="4000" cap="none" dirty="0" smtClean="0"/>
              <a:t>Teacher agency and </a:t>
            </a:r>
            <a:r>
              <a:rPr lang="en-GB" sz="4000" cap="none" dirty="0"/>
              <a:t>E</a:t>
            </a:r>
            <a:r>
              <a:rPr lang="en-GB" sz="4000" cap="none" dirty="0" smtClean="0"/>
              <a:t>nglish language teaching in difficult circumstances</a:t>
            </a:r>
            <a:r>
              <a:rPr lang="en-IN" sz="4000" cap="none" dirty="0" smtClean="0"/>
              <a:t/>
            </a:r>
            <a:br>
              <a:rPr lang="en-IN" sz="4000" cap="none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Rama Mathew</a:t>
            </a:r>
          </a:p>
          <a:p>
            <a:r>
              <a:rPr lang="en-US" dirty="0" smtClean="0"/>
              <a:t>Delhi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Teachers’ voices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many children were absent, </a:t>
            </a:r>
            <a:r>
              <a:rPr lang="en-US" dirty="0"/>
              <a:t>not the same students, </a:t>
            </a:r>
            <a:r>
              <a:rPr lang="en-US" dirty="0" smtClean="0"/>
              <a:t>on any single day, I decided to call their parents to find out the reason. </a:t>
            </a:r>
          </a:p>
          <a:p>
            <a:r>
              <a:rPr lang="en-US" dirty="0" smtClean="0"/>
              <a:t>I put my performance under the scanner, and then I figured out that I needed to do something about the way I was teaching.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9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we are primary school teachers, there is a prevailing ‘talk’ that primary school teachers know nothing. But this research work </a:t>
            </a:r>
            <a:r>
              <a:rPr lang="en-GB" dirty="0" smtClean="0"/>
              <a:t>allowed me </a:t>
            </a:r>
            <a:r>
              <a:rPr lang="en-GB" dirty="0"/>
              <a:t>to think myself as someone special who can play a vital role in bringing </a:t>
            </a:r>
            <a:r>
              <a:rPr lang="en-GB" dirty="0" smtClean="0"/>
              <a:t>about change </a:t>
            </a:r>
            <a:r>
              <a:rPr lang="en-GB" dirty="0"/>
              <a:t>in the </a:t>
            </a:r>
            <a:r>
              <a:rPr lang="en-GB" dirty="0" smtClean="0"/>
              <a:t>classroom and therefore the future </a:t>
            </a:r>
            <a:r>
              <a:rPr lang="en-GB" dirty="0"/>
              <a:t>of Bangladesh</a:t>
            </a:r>
            <a:r>
              <a:rPr lang="en-GB" dirty="0" smtClean="0"/>
              <a:t>. </a:t>
            </a:r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29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3600" dirty="0"/>
              <a:t>As a teacher I must avoid asking students to live in my world, I need to visit their world instead.</a:t>
            </a:r>
            <a:endParaRPr lang="en-IN" sz="3600" dirty="0"/>
          </a:p>
          <a:p>
            <a:r>
              <a:rPr lang="en-GB" sz="3600" dirty="0"/>
              <a:t>I’m really excited to say that: ‘I’m the classroom changer and I’m really proud </a:t>
            </a:r>
            <a:br>
              <a:rPr lang="en-GB" sz="3600" dirty="0"/>
            </a:br>
            <a:r>
              <a:rPr lang="en-GB" sz="3600" dirty="0"/>
              <a:t>of that.’</a:t>
            </a:r>
            <a:endParaRPr lang="en-IN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70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AARMS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in WB:</a:t>
            </a:r>
            <a:r>
              <a:rPr lang="en-US" dirty="0"/>
              <a:t> </a:t>
            </a:r>
            <a:r>
              <a:rPr lang="en-IN" dirty="0" smtClean="0"/>
              <a:t>The </a:t>
            </a:r>
            <a:r>
              <a:rPr lang="en-IN" dirty="0"/>
              <a:t>teacher has a significant role, as she plays not just the role of a teacher, but </a:t>
            </a:r>
            <a:r>
              <a:rPr lang="en-IN" dirty="0" smtClean="0"/>
              <a:t>as a window </a:t>
            </a:r>
            <a:r>
              <a:rPr lang="en-IN" dirty="0"/>
              <a:t>to ' liberal' ideas to many young girls , who are otherwise closed and shut in their small worlds</a:t>
            </a:r>
            <a:r>
              <a:rPr lang="en-IN" dirty="0" smtClean="0"/>
              <a:t>.</a:t>
            </a:r>
          </a:p>
          <a:p>
            <a:r>
              <a:rPr lang="en-IN" dirty="0" smtClean="0"/>
              <a:t>D’s examples: </a:t>
            </a:r>
          </a:p>
          <a:p>
            <a:r>
              <a:rPr lang="en-IN" dirty="0" smtClean="0"/>
              <a:t>MLE practices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88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are we saying?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no standard or universal difficulties; it depends on how you respond to them, confront them and get courage in turn</a:t>
            </a:r>
          </a:p>
          <a:p>
            <a:r>
              <a:rPr lang="en-US" dirty="0" smtClean="0"/>
              <a:t>Can this be taught? </a:t>
            </a:r>
          </a:p>
          <a:p>
            <a:pPr marL="0" indent="0">
              <a:buNone/>
            </a:pPr>
            <a:r>
              <a:rPr lang="en-US" dirty="0" smtClean="0"/>
              <a:t>Yes, when you demonstrate equality (no hierarchy), democratic principles, and more bottom-up approaches, it has a clear message for teachers and learners to imbibe.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90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ramamathew</a:t>
            </a:r>
            <a:r>
              <a:rPr lang="en-US" err="1" smtClean="0"/>
              <a:t>@</a:t>
            </a:r>
            <a:r>
              <a:rPr lang="en-US" smtClean="0"/>
              <a:t>yahoo.co.in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do we mean by difficult circumstances?; </a:t>
            </a:r>
            <a:endParaRPr lang="en-IN" dirty="0"/>
          </a:p>
          <a:p>
            <a:r>
              <a:rPr lang="en-IN" dirty="0" smtClean="0"/>
              <a:t>W</a:t>
            </a:r>
            <a:r>
              <a:rPr lang="en-US" dirty="0" smtClean="0"/>
              <a:t>hat is teacher agency? What are some of the success stories?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‘</a:t>
            </a:r>
            <a:r>
              <a:rPr lang="en-GB" sz="2800" dirty="0"/>
              <a:t>Something is difficult when facing it or dealing with it proves painstaking, in other words when it presents an obstacle on some level’</a:t>
            </a:r>
            <a:r>
              <a:rPr lang="en-GB" sz="2800" dirty="0" smtClean="0"/>
              <a:t>.                                 </a:t>
            </a:r>
            <a:r>
              <a:rPr lang="en-GB" sz="2800" dirty="0" err="1" smtClean="0"/>
              <a:t>Freire</a:t>
            </a:r>
            <a:r>
              <a:rPr lang="en-GB" sz="2800" dirty="0" smtClean="0"/>
              <a:t> (1998)</a:t>
            </a:r>
          </a:p>
          <a:p>
            <a:pPr marL="0" indent="0">
              <a:buNone/>
            </a:pPr>
            <a:r>
              <a:rPr lang="en-GB" sz="2800" dirty="0" smtClean="0"/>
              <a:t>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sz="2800" dirty="0" smtClean="0"/>
              <a:t>Teacher agency is being able to make professional judgments, self-directed practice, being autonomous, being daring….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Analysis of ‘’difficult circumstances’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Relationship between fear and difficulty</a:t>
            </a:r>
          </a:p>
          <a:p>
            <a:r>
              <a:rPr lang="en-US" sz="3200" dirty="0" smtClean="0"/>
              <a:t>There is a subject (who fears, the teacher in this case) and an object (which is the situation)</a:t>
            </a:r>
          </a:p>
          <a:p>
            <a:r>
              <a:rPr lang="en-US" sz="3200" dirty="0" smtClean="0"/>
              <a:t>Insecurity to face the situation, for various reasons, real or imaginary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</a:t>
            </a:r>
            <a:r>
              <a:rPr lang="en-US" sz="2000" dirty="0" smtClean="0"/>
              <a:t>continued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ear is concrete, we must not deny it nor allow us to </a:t>
            </a:r>
            <a:r>
              <a:rPr lang="en-US" dirty="0" err="1" smtClean="0"/>
              <a:t>paralyse</a:t>
            </a:r>
            <a:r>
              <a:rPr lang="en-US" dirty="0" smtClean="0"/>
              <a:t> us or </a:t>
            </a:r>
            <a:r>
              <a:rPr lang="en-US" dirty="0" err="1" smtClean="0"/>
              <a:t>immobilise</a:t>
            </a:r>
            <a:r>
              <a:rPr lang="en-US" dirty="0" smtClean="0"/>
              <a:t> us</a:t>
            </a:r>
          </a:p>
          <a:p>
            <a:r>
              <a:rPr lang="en-US" dirty="0" smtClean="0"/>
              <a:t>We need to educate it, control it, and in this act, courage will be born. </a:t>
            </a:r>
          </a:p>
          <a:p>
            <a:r>
              <a:rPr lang="en-GB" dirty="0"/>
              <a:t>There may be fear without courage, the fear that devastates and paralyses </a:t>
            </a:r>
            <a:r>
              <a:rPr lang="en-GB" dirty="0" smtClean="0"/>
              <a:t>us; </a:t>
            </a:r>
            <a:r>
              <a:rPr lang="en-GB" dirty="0"/>
              <a:t>there may never be courage without fear, that which speaks of humaneness as we manage to </a:t>
            </a:r>
            <a:r>
              <a:rPr lang="en-GB" dirty="0" smtClean="0"/>
              <a:t>limit</a:t>
            </a:r>
            <a:r>
              <a:rPr lang="en-GB" dirty="0"/>
              <a:t> </a:t>
            </a:r>
            <a:r>
              <a:rPr lang="en-GB" dirty="0" smtClean="0"/>
              <a:t>it and </a:t>
            </a:r>
            <a:r>
              <a:rPr lang="en-GB" dirty="0"/>
              <a:t>control it.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 as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first let’s look at some concrete 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from teacher research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YLs as researchers (2014-2016)</a:t>
            </a:r>
          </a:p>
          <a:p>
            <a:r>
              <a:rPr lang="en-US" sz="3600" dirty="0" smtClean="0"/>
              <a:t>Teachers’ voices conference(EIA, Bangladesh, 2015-2017)</a:t>
            </a:r>
          </a:p>
          <a:p>
            <a:r>
              <a:rPr lang="en-US" sz="3600" dirty="0" smtClean="0"/>
              <a:t>AARMS (2018-19)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YLs as researchers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eachers </a:t>
            </a:r>
            <a:r>
              <a:rPr lang="en-GB" dirty="0"/>
              <a:t>took </a:t>
            </a:r>
            <a:r>
              <a:rPr lang="en-GB" dirty="0" smtClean="0"/>
              <a:t>the </a:t>
            </a:r>
            <a:r>
              <a:rPr lang="en-GB" dirty="0"/>
              <a:t>message of a ‘relaxed and friendly environment conducive for learning’ to their classrooms and children perceived the difference and one of them </a:t>
            </a:r>
            <a:r>
              <a:rPr lang="en-GB" dirty="0" smtClean="0"/>
              <a:t>commented: </a:t>
            </a:r>
            <a:r>
              <a:rPr lang="en-GB" dirty="0"/>
              <a:t>‘</a:t>
            </a:r>
            <a:r>
              <a:rPr lang="en-GB" i="1" dirty="0"/>
              <a:t>Now when we ask questions, we can ask without fear</a:t>
            </a:r>
            <a:r>
              <a:rPr lang="en-GB" dirty="0"/>
              <a:t>’. </a:t>
            </a:r>
            <a:r>
              <a:rPr lang="en-GB" dirty="0" smtClean="0"/>
              <a:t>We realised </a:t>
            </a:r>
            <a:r>
              <a:rPr lang="en-GB" dirty="0"/>
              <a:t>that breaking the power structure was no mean achievement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Examples of R and </a:t>
            </a:r>
            <a:r>
              <a:rPr lang="en-GB" dirty="0" err="1" smtClean="0"/>
              <a:t>Priti</a:t>
            </a:r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Homework</a:t>
            </a:r>
          </a:p>
          <a:p>
            <a:r>
              <a:rPr lang="en-US" sz="2000" dirty="0" smtClean="0"/>
              <a:t>Making the course book</a:t>
            </a:r>
          </a:p>
          <a:p>
            <a:r>
              <a:rPr lang="en-US" sz="2000" dirty="0" smtClean="0"/>
              <a:t>Making puppets for the teacher to tell a story</a:t>
            </a:r>
          </a:p>
          <a:p>
            <a:r>
              <a:rPr lang="en-US" sz="2000" dirty="0" smtClean="0"/>
              <a:t>Other children watch this teacher do things differently and ask their teacher why she doesn’t do similar things</a:t>
            </a:r>
          </a:p>
          <a:p>
            <a:r>
              <a:rPr lang="en-US" sz="2000" dirty="0" smtClean="0"/>
              <a:t>When these children move to another school, they ask the new teacher do things in a learner-oriented way</a:t>
            </a:r>
          </a:p>
          <a:p>
            <a:r>
              <a:rPr lang="en-US" sz="2000" dirty="0" smtClean="0"/>
              <a:t>Learner-agency facilitating teacher agency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68BB-41AD-4E34-88BA-2A361BAB99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8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1801</TotalTime>
  <Words>643</Words>
  <Application>Microsoft Office PowerPoint</Application>
  <PresentationFormat>On-screen Show (16:9)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Clarity</vt:lpstr>
      <vt:lpstr>   Teacher agency and English language teaching in difficult circumstances </vt:lpstr>
      <vt:lpstr>Two questions</vt:lpstr>
      <vt:lpstr>Definitions</vt:lpstr>
      <vt:lpstr>Analysis of ‘’difficult circumstances’</vt:lpstr>
      <vt:lpstr>Details continued</vt:lpstr>
      <vt:lpstr>Courage as agency</vt:lpstr>
      <vt:lpstr>Examples from teacher research projects </vt:lpstr>
      <vt:lpstr>YLs as researchers</vt:lpstr>
      <vt:lpstr>Other examples</vt:lpstr>
      <vt:lpstr>Teachers’ voices conference</vt:lpstr>
      <vt:lpstr>PowerPoint Presentation</vt:lpstr>
      <vt:lpstr>PowerPoint Presentation</vt:lpstr>
      <vt:lpstr>AARMS project</vt:lpstr>
      <vt:lpstr>So what are we saying? 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agency and English language teaching in difficult circumstances   </dc:title>
  <dc:creator>Rama Mathew</dc:creator>
  <cp:lastModifiedBy>Windows User</cp:lastModifiedBy>
  <cp:revision>9</cp:revision>
  <dcterms:created xsi:type="dcterms:W3CDTF">2019-04-02T12:49:22Z</dcterms:created>
  <dcterms:modified xsi:type="dcterms:W3CDTF">2019-04-03T19:11:52Z</dcterms:modified>
</cp:coreProperties>
</file>