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04" r:id="rId3"/>
    <p:sldId id="286" r:id="rId4"/>
    <p:sldId id="301" r:id="rId5"/>
    <p:sldId id="290" r:id="rId6"/>
    <p:sldId id="302" r:id="rId7"/>
    <p:sldId id="303" r:id="rId8"/>
    <p:sldId id="305" r:id="rId9"/>
    <p:sldId id="309" r:id="rId10"/>
    <p:sldId id="306" r:id="rId11"/>
    <p:sldId id="307" r:id="rId12"/>
    <p:sldId id="315" r:id="rId13"/>
    <p:sldId id="316" r:id="rId14"/>
    <p:sldId id="318" r:id="rId15"/>
    <p:sldId id="308" r:id="rId16"/>
    <p:sldId id="317" r:id="rId17"/>
    <p:sldId id="310" r:id="rId18"/>
    <p:sldId id="31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472"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30D67-688A-F04E-9B5F-E385530B45DF}" type="datetimeFigureOut">
              <a:rPr lang="en-US" smtClean="0"/>
              <a:t>05/04/19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7A6F6-4E92-CA43-AAFF-BEA9EC7BBD9B}" type="slidenum">
              <a:rPr lang="en-US" smtClean="0"/>
              <a:t>‹#›</a:t>
            </a:fld>
            <a:endParaRPr lang="en-US"/>
          </a:p>
        </p:txBody>
      </p:sp>
    </p:spTree>
    <p:extLst>
      <p:ext uri="{BB962C8B-B14F-4D97-AF65-F5344CB8AC3E}">
        <p14:creationId xmlns:p14="http://schemas.microsoft.com/office/powerpoint/2010/main" val="4169181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AD66380-8B77-BA49-BB54-02A57AEB380C}" type="datetimeFigureOut">
              <a:rPr lang="en-US" smtClean="0"/>
              <a:t>05/04/19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398168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AD66380-8B77-BA49-BB54-02A57AEB380C}" type="datetimeFigureOut">
              <a:rPr lang="en-US" smtClean="0"/>
              <a:t>05/04/19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152013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AD66380-8B77-BA49-BB54-02A57AEB380C}" type="datetimeFigureOut">
              <a:rPr lang="en-US" smtClean="0"/>
              <a:t>05/04/19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286049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AD66380-8B77-BA49-BB54-02A57AEB380C}" type="datetimeFigureOut">
              <a:rPr lang="en-US" smtClean="0"/>
              <a:t>05/04/19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201731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AD66380-8B77-BA49-BB54-02A57AEB380C}" type="datetimeFigureOut">
              <a:rPr lang="en-US" smtClean="0"/>
              <a:t>05/04/19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297223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AD66380-8B77-BA49-BB54-02A57AEB380C}" type="datetimeFigureOut">
              <a:rPr lang="en-US" smtClean="0"/>
              <a:t>05/04/19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177436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AD66380-8B77-BA49-BB54-02A57AEB380C}" type="datetimeFigureOut">
              <a:rPr lang="en-US" smtClean="0"/>
              <a:t>05/04/19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160859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AD66380-8B77-BA49-BB54-02A57AEB380C}" type="datetimeFigureOut">
              <a:rPr lang="en-US" smtClean="0"/>
              <a:t>05/04/19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100869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66380-8B77-BA49-BB54-02A57AEB380C}" type="datetimeFigureOut">
              <a:rPr lang="en-US" smtClean="0"/>
              <a:t>05/04/19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213619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AD66380-8B77-BA49-BB54-02A57AEB380C}" type="datetimeFigureOut">
              <a:rPr lang="en-US" smtClean="0"/>
              <a:t>05/04/19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352166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AD66380-8B77-BA49-BB54-02A57AEB380C}" type="datetimeFigureOut">
              <a:rPr lang="en-US" smtClean="0"/>
              <a:t>05/04/19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F7AFF-BC3A-9C47-B728-370190E75F15}" type="slidenum">
              <a:rPr lang="en-US" smtClean="0"/>
              <a:t>‹#›</a:t>
            </a:fld>
            <a:endParaRPr lang="en-US"/>
          </a:p>
        </p:txBody>
      </p:sp>
    </p:spTree>
    <p:extLst>
      <p:ext uri="{BB962C8B-B14F-4D97-AF65-F5344CB8AC3E}">
        <p14:creationId xmlns:p14="http://schemas.microsoft.com/office/powerpoint/2010/main" val="4205656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66380-8B77-BA49-BB54-02A57AEB380C}" type="datetimeFigureOut">
              <a:rPr lang="en-US" smtClean="0"/>
              <a:t>05/04/19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F7AFF-BC3A-9C47-B728-370190E75F15}" type="slidenum">
              <a:rPr lang="en-US" smtClean="0"/>
              <a:t>‹#›</a:t>
            </a:fld>
            <a:endParaRPr lang="en-US"/>
          </a:p>
        </p:txBody>
      </p:sp>
    </p:spTree>
    <p:extLst>
      <p:ext uri="{BB962C8B-B14F-4D97-AF65-F5344CB8AC3E}">
        <p14:creationId xmlns:p14="http://schemas.microsoft.com/office/powerpoint/2010/main" val="307088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tj.oxfordjournals.org/content/70/2/212.full.pdf?keytype=ref&amp;ijkey=UfnQsXKIMxPWeM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achingenglish.org.uk/sites/teacheng/files/PUB_30325_BC%20Teach%20in%20Low%20Resource%20Report_A4_v4_ONLINE.pdf" TargetMode="External"/><Relationship Id="rId3" Type="http://schemas.openxmlformats.org/officeDocument/2006/relationships/hyperlink" Target="http://www.teachingenglish.org.uk/low-resource-classroo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arwick.ac.uk/trdc" TargetMode="External"/><Relationship Id="rId4" Type="http://schemas.openxmlformats.org/officeDocument/2006/relationships/hyperlink" Target="https://trfestival.wordpress.com/" TargetMode="External"/><Relationship Id="rId1" Type="http://schemas.openxmlformats.org/officeDocument/2006/relationships/slideLayout" Target="../slideLayouts/slideLayout2.xml"/><Relationship Id="rId2" Type="http://schemas.openxmlformats.org/officeDocument/2006/relationships/hyperlink" Target="https://www.teachingenglish.org.uk/sites/teacheng/files/pub_30510_BC%20Explore%20Actions%20Handbook%20ONLINE%20AW.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lted.net/uploads/7/3/1/6/7316005/kuchah___smith_2018.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achingenglish.org.uk/article/children-teachers-co-researchers-indian-primary-english-classroom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eltaeltforum.wordpress.com/2015/07/" TargetMode="External"/><Relationship Id="rId4" Type="http://schemas.openxmlformats.org/officeDocument/2006/relationships/hyperlink" Target="https://link.springer.com/content/pdf/10.1057/978-1-137-52998-5_2.pdf" TargetMode="External"/><Relationship Id="rId1" Type="http://schemas.openxmlformats.org/officeDocument/2006/relationships/slideLayout" Target="../slideLayouts/slideLayout2.xml"/><Relationship Id="rId2" Type="http://schemas.openxmlformats.org/officeDocument/2006/relationships/hyperlink" Target="https://neltaeltforum.wordpress.com/2015/07/02/69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arwick.ac.uk/fac/soc/al/research/collections/elt_archive/halloffame/west/extrac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arwick.ac.uk/fac/soc/al/research/collections/elt_archive/halloffame/west/archive/2_teaching_english_under_difficult.mp3" TargetMode="External"/><Relationship Id="rId3" Type="http://schemas.openxmlformats.org/officeDocument/2006/relationships/hyperlink" Target="https://warwick.ac.uk/fac/soc/al/research/groups/llta/resources/telc/harry_kuchah_12.5.07_-_problems_only.mp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Teacher agency and English language teaching in difficult circumstances</a:t>
            </a:r>
            <a:endParaRPr lang="en-US" dirty="0"/>
          </a:p>
        </p:txBody>
      </p:sp>
      <p:sp>
        <p:nvSpPr>
          <p:cNvPr id="3" name="Subtitle 2"/>
          <p:cNvSpPr>
            <a:spLocks noGrp="1"/>
          </p:cNvSpPr>
          <p:nvPr>
            <p:ph type="subTitle" idx="1"/>
          </p:nvPr>
        </p:nvSpPr>
        <p:spPr/>
        <p:txBody>
          <a:bodyPr/>
          <a:lstStyle/>
          <a:p>
            <a:r>
              <a:rPr lang="en-US" dirty="0" smtClean="0"/>
              <a:t>Richard Smith, University of Warwick</a:t>
            </a:r>
            <a:endParaRPr lang="en-US" dirty="0"/>
          </a:p>
        </p:txBody>
      </p:sp>
    </p:spTree>
    <p:extLst>
      <p:ext uri="{BB962C8B-B14F-4D97-AF65-F5344CB8AC3E}">
        <p14:creationId xmlns:p14="http://schemas.microsoft.com/office/powerpoint/2010/main" val="119945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7. Plenary talks (</a:t>
            </a:r>
            <a:r>
              <a:rPr lang="en-US" b="1" dirty="0" err="1"/>
              <a:t>TiDC</a:t>
            </a:r>
            <a:r>
              <a:rPr lang="en-US" b="1" dirty="0"/>
              <a:t> mainstreamed?)</a:t>
            </a:r>
            <a:r>
              <a:rPr lang="en-GB" dirty="0"/>
              <a:t/>
            </a:r>
            <a:br>
              <a:rPr lang="en-GB"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 </a:t>
            </a:r>
          </a:p>
          <a:p>
            <a:pPr marL="0" indent="0">
              <a:buNone/>
            </a:pPr>
            <a:r>
              <a:rPr lang="en-US" dirty="0"/>
              <a:t>NELTA (2013): Smith, R. 2014. ‘Transformations in ELT: Agents, contexts and opportunities’. In </a:t>
            </a:r>
            <a:r>
              <a:rPr lang="en-US" dirty="0" err="1"/>
              <a:t>Shrestha</a:t>
            </a:r>
            <a:r>
              <a:rPr lang="en-US" dirty="0"/>
              <a:t>, P.N., </a:t>
            </a:r>
            <a:r>
              <a:rPr lang="en-US" dirty="0" err="1"/>
              <a:t>Dhakal</a:t>
            </a:r>
            <a:r>
              <a:rPr lang="en-US" dirty="0"/>
              <a:t>, K.R., </a:t>
            </a:r>
            <a:r>
              <a:rPr lang="en-US" dirty="0" err="1"/>
              <a:t>Ojha</a:t>
            </a:r>
            <a:r>
              <a:rPr lang="en-US" dirty="0"/>
              <a:t>, L.P., </a:t>
            </a:r>
            <a:r>
              <a:rPr lang="en-US" dirty="0" err="1"/>
              <a:t>Rana</a:t>
            </a:r>
            <a:r>
              <a:rPr lang="en-US" dirty="0"/>
              <a:t>, L.B., and </a:t>
            </a:r>
            <a:r>
              <a:rPr lang="en-US" dirty="0" err="1"/>
              <a:t>Rawal</a:t>
            </a:r>
            <a:r>
              <a:rPr lang="en-US" dirty="0"/>
              <a:t>, H. (</a:t>
            </a:r>
            <a:r>
              <a:rPr lang="en-US" dirty="0" err="1"/>
              <a:t>eds</a:t>
            </a:r>
            <a:r>
              <a:rPr lang="en-US" dirty="0"/>
              <a:t>) NELTA Conference Proceedings 2013. Kathmandu, Nepal: Nepal English Language Teachers’ Association, pp. 12-22. </a:t>
            </a:r>
            <a:r>
              <a:rPr lang="en-US" u="sng" dirty="0"/>
              <a:t>Pre-publication </a:t>
            </a:r>
            <a:r>
              <a:rPr lang="en-US" u="sng" dirty="0" smtClean="0"/>
              <a:t>version</a:t>
            </a:r>
            <a:endParaRPr lang="en-GB" dirty="0"/>
          </a:p>
          <a:p>
            <a:pPr marL="0" indent="0">
              <a:buNone/>
            </a:pPr>
            <a:r>
              <a:rPr lang="en-GB" dirty="0"/>
              <a:t> </a:t>
            </a:r>
          </a:p>
          <a:p>
            <a:pPr marL="0" indent="0">
              <a:buNone/>
            </a:pPr>
            <a:r>
              <a:rPr lang="en-GB" dirty="0"/>
              <a:t>CAMELTA (2013): ‘Teacher-research in difficult circumstances’ </a:t>
            </a:r>
            <a:r>
              <a:rPr lang="en-GB" dirty="0">
                <a:sym typeface="Wingdings"/>
              </a:rPr>
              <a:t></a:t>
            </a:r>
            <a:r>
              <a:rPr lang="en-GB" dirty="0"/>
              <a:t> ‘CAMELTA Research in your circumstances’. Cf. </a:t>
            </a:r>
            <a:r>
              <a:rPr lang="en-US" dirty="0"/>
              <a:t>Smith, R. and </a:t>
            </a:r>
            <a:r>
              <a:rPr lang="en-US" dirty="0" err="1"/>
              <a:t>Kuchah</a:t>
            </a:r>
            <a:r>
              <a:rPr lang="en-US" dirty="0"/>
              <a:t>, K. 2016. </a:t>
            </a:r>
            <a:r>
              <a:rPr lang="en-US" u="sng" dirty="0">
                <a:hlinkClick r:id="rId2"/>
              </a:rPr>
              <a:t>'Researching teacher associations'</a:t>
            </a:r>
            <a:r>
              <a:rPr lang="en-US" dirty="0"/>
              <a:t>. </a:t>
            </a:r>
            <a:r>
              <a:rPr lang="en-US" i="1" dirty="0"/>
              <a:t>ELT Journal </a:t>
            </a:r>
            <a:r>
              <a:rPr lang="en-US" dirty="0"/>
              <a:t>70/2: 212-221.</a:t>
            </a:r>
            <a:endParaRPr lang="en-GB" dirty="0"/>
          </a:p>
          <a:p>
            <a:pPr marL="0" indent="0">
              <a:buNone/>
            </a:pPr>
            <a:r>
              <a:rPr lang="en-US" dirty="0"/>
              <a:t> </a:t>
            </a:r>
            <a:endParaRPr lang="en-GB" dirty="0"/>
          </a:p>
          <a:p>
            <a:pPr marL="0" indent="0">
              <a:buNone/>
            </a:pPr>
            <a:r>
              <a:rPr lang="en-GB" dirty="0"/>
              <a:t>IATEFL (2015): </a:t>
            </a:r>
            <a:r>
              <a:rPr lang="en-GB" dirty="0" err="1"/>
              <a:t>Kuchah</a:t>
            </a:r>
            <a:r>
              <a:rPr lang="en-GB" dirty="0"/>
              <a:t>, K. 2016, ELT in difficult circumstances: challenges, possibilities and future directions. in T Pattison (ed.), </a:t>
            </a:r>
            <a:r>
              <a:rPr lang="en-GB" i="1" dirty="0"/>
              <a:t>IATEFL 2015 Manchester Conference Selections</a:t>
            </a:r>
            <a:r>
              <a:rPr lang="en-GB" dirty="0"/>
              <a:t> . Faversham: IATEFL</a:t>
            </a:r>
          </a:p>
          <a:p>
            <a:endParaRPr lang="en-US" dirty="0"/>
          </a:p>
        </p:txBody>
      </p:sp>
    </p:spTree>
    <p:extLst>
      <p:ext uri="{BB962C8B-B14F-4D97-AF65-F5344CB8AC3E}">
        <p14:creationId xmlns:p14="http://schemas.microsoft.com/office/powerpoint/2010/main" val="366300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588"/>
            <a:ext cx="8229600" cy="1143000"/>
          </a:xfrm>
        </p:spPr>
        <p:txBody>
          <a:bodyPr>
            <a:normAutofit fontScale="90000"/>
          </a:bodyPr>
          <a:lstStyle/>
          <a:p>
            <a:r>
              <a:rPr lang="en-US" b="1" dirty="0"/>
              <a:t>8. Fast forward &gt;&gt;&gt;&gt; Two recent publications</a:t>
            </a:r>
            <a:r>
              <a:rPr lang="en-GB" dirty="0"/>
              <a:t/>
            </a:r>
            <a:br>
              <a:rPr lang="en-GB"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 </a:t>
            </a:r>
            <a:endParaRPr lang="en-GB" dirty="0"/>
          </a:p>
          <a:p>
            <a:pPr marL="0" indent="0">
              <a:buNone/>
            </a:pPr>
            <a:r>
              <a:rPr lang="en-US" dirty="0"/>
              <a:t>Smith, R., </a:t>
            </a:r>
            <a:r>
              <a:rPr lang="en-US" dirty="0" err="1"/>
              <a:t>Padwad</a:t>
            </a:r>
            <a:r>
              <a:rPr lang="en-US" dirty="0"/>
              <a:t>, A. and Bullock, D. (eds.) 2017. </a:t>
            </a:r>
            <a:r>
              <a:rPr lang="en-US" i="1" u="sng" dirty="0">
                <a:hlinkClick r:id="rId2"/>
              </a:rPr>
              <a:t>Teaching in Low-resource Classrooms: Voices of Experience</a:t>
            </a:r>
            <a:r>
              <a:rPr lang="en-US" u="sng" dirty="0">
                <a:hlinkClick r:id="rId2"/>
              </a:rPr>
              <a:t>.</a:t>
            </a:r>
            <a:r>
              <a:rPr lang="en-US" dirty="0"/>
              <a:t> London: British Council. Accompanying video resource: </a:t>
            </a:r>
            <a:r>
              <a:rPr lang="en-US" u="sng" dirty="0">
                <a:hlinkClick r:id="rId3"/>
              </a:rPr>
              <a:t>http://www.teachingenglish.org.uk/low-resource-classrooms</a:t>
            </a:r>
            <a:endParaRPr lang="en-GB" dirty="0"/>
          </a:p>
          <a:p>
            <a:pPr marL="0" indent="0">
              <a:buNone/>
            </a:pPr>
            <a:r>
              <a:rPr lang="en-US" dirty="0"/>
              <a:t> </a:t>
            </a:r>
            <a:endParaRPr lang="en-GB" dirty="0"/>
          </a:p>
          <a:p>
            <a:pPr marL="0" indent="0">
              <a:buNone/>
            </a:pPr>
            <a:r>
              <a:rPr lang="en-GB" dirty="0" err="1"/>
              <a:t>Kuchah</a:t>
            </a:r>
            <a:r>
              <a:rPr lang="en-GB" dirty="0"/>
              <a:t>, K. and </a:t>
            </a:r>
            <a:r>
              <a:rPr lang="en-GB" dirty="0" err="1"/>
              <a:t>Shamim</a:t>
            </a:r>
            <a:r>
              <a:rPr lang="en-GB" dirty="0"/>
              <a:t>, F. (</a:t>
            </a:r>
            <a:r>
              <a:rPr lang="en-GB" dirty="0" err="1"/>
              <a:t>eds</a:t>
            </a:r>
            <a:r>
              <a:rPr lang="en-GB" dirty="0"/>
              <a:t>) 2018. </a:t>
            </a:r>
            <a:r>
              <a:rPr lang="en-GB" i="1" dirty="0"/>
              <a:t>International Perspectives on Teaching English in Difficult Circumstances: Contexts, Challenges and Possibilities.</a:t>
            </a:r>
            <a:r>
              <a:rPr lang="en-GB" dirty="0"/>
              <a:t>﻿ Basingstoke: Palgrave Macmillan.</a:t>
            </a:r>
          </a:p>
          <a:p>
            <a:pPr marL="0" indent="0">
              <a:buNone/>
            </a:pPr>
            <a:endParaRPr lang="en-US" dirty="0"/>
          </a:p>
        </p:txBody>
      </p:sp>
    </p:spTree>
    <p:extLst>
      <p:ext uri="{BB962C8B-B14F-4D97-AF65-F5344CB8AC3E}">
        <p14:creationId xmlns:p14="http://schemas.microsoft.com/office/powerpoint/2010/main" val="199918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4-02 at 15.06.58.png"/>
          <p:cNvPicPr>
            <a:picLocks noGrp="1" noChangeAspect="1"/>
          </p:cNvPicPr>
          <p:nvPr>
            <p:ph idx="1"/>
          </p:nvPr>
        </p:nvPicPr>
        <p:blipFill>
          <a:blip r:embed="rId2">
            <a:extLst>
              <a:ext uri="{28A0092B-C50C-407E-A947-70E740481C1C}">
                <a14:useLocalDpi xmlns:a14="http://schemas.microsoft.com/office/drawing/2010/main" val="0"/>
              </a:ext>
            </a:extLst>
          </a:blip>
          <a:srcRect l="-80465" r="-80465"/>
          <a:stretch>
            <a:fillRect/>
          </a:stretch>
        </p:blipFill>
        <p:spPr>
          <a:xfrm>
            <a:off x="-3920559" y="0"/>
            <a:ext cx="12469964" cy="6858000"/>
          </a:xfrm>
        </p:spPr>
      </p:pic>
      <p:pic>
        <p:nvPicPr>
          <p:cNvPr id="5" name="Content Placeholder 3" descr="Screen Shot 2019-04-02 at 15.05.56.png"/>
          <p:cNvPicPr>
            <a:picLocks noChangeAspect="1"/>
          </p:cNvPicPr>
          <p:nvPr/>
        </p:nvPicPr>
        <p:blipFill>
          <a:blip r:embed="rId3">
            <a:extLst>
              <a:ext uri="{28A0092B-C50C-407E-A947-70E740481C1C}">
                <a14:useLocalDpi xmlns:a14="http://schemas.microsoft.com/office/drawing/2010/main" val="0"/>
              </a:ext>
            </a:extLst>
          </a:blip>
          <a:srcRect l="-96941" r="-96941"/>
          <a:stretch>
            <a:fillRect/>
          </a:stretch>
        </p:blipFill>
        <p:spPr>
          <a:xfrm>
            <a:off x="851857" y="0"/>
            <a:ext cx="12469964" cy="6858000"/>
          </a:xfrm>
          <a:prstGeom prst="rect">
            <a:avLst/>
          </a:prstGeom>
        </p:spPr>
      </p:pic>
    </p:spTree>
    <p:extLst>
      <p:ext uri="{BB962C8B-B14F-4D97-AF65-F5344CB8AC3E}">
        <p14:creationId xmlns:p14="http://schemas.microsoft.com/office/powerpoint/2010/main" val="130702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Some recent/ongoing projects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GB" dirty="0"/>
          </a:p>
          <a:p>
            <a:pPr marL="0" indent="0">
              <a:buNone/>
            </a:pPr>
            <a:r>
              <a:rPr lang="en-US" b="1" dirty="0"/>
              <a:t>Exploratory Action Research: </a:t>
            </a:r>
            <a:endParaRPr lang="en-GB" b="1" dirty="0"/>
          </a:p>
          <a:p>
            <a:pPr marL="0" indent="0">
              <a:buNone/>
            </a:pPr>
            <a:r>
              <a:rPr lang="en-US" dirty="0"/>
              <a:t>British Council Champion Teachers Project (Latin America) and AARMS (India and Nepal) (cf. Smith, R. and </a:t>
            </a:r>
            <a:r>
              <a:rPr lang="en-US" dirty="0" err="1"/>
              <a:t>Rebolledo</a:t>
            </a:r>
            <a:r>
              <a:rPr lang="en-US" dirty="0"/>
              <a:t>, P. 2018. </a:t>
            </a:r>
            <a:r>
              <a:rPr lang="en-US" i="1" u="sng" dirty="0">
                <a:hlinkClick r:id="rId2"/>
              </a:rPr>
              <a:t>A Handbook for Exploratory Action Research</a:t>
            </a:r>
            <a:r>
              <a:rPr lang="en-US" dirty="0"/>
              <a:t>. London; British </a:t>
            </a:r>
            <a:r>
              <a:rPr lang="en-US" dirty="0" smtClean="0"/>
              <a:t>Council</a:t>
            </a:r>
          </a:p>
          <a:p>
            <a:pPr marL="0" indent="0">
              <a:buNone/>
            </a:pPr>
            <a:endParaRPr lang="en-US" dirty="0"/>
          </a:p>
          <a:p>
            <a:pPr marL="0" indent="0">
              <a:buNone/>
            </a:pPr>
            <a:r>
              <a:rPr lang="en-US" dirty="0" smtClean="0"/>
              <a:t> </a:t>
            </a:r>
            <a:r>
              <a:rPr lang="en-US" dirty="0"/>
              <a:t>‘Teacher-research for Difficult Circumstances’ </a:t>
            </a:r>
            <a:r>
              <a:rPr lang="en-US" u="sng" dirty="0">
                <a:hlinkClick r:id="rId3"/>
              </a:rPr>
              <a:t>http://warwick.ac.uk/trdc</a:t>
            </a:r>
            <a:r>
              <a:rPr lang="en-US" dirty="0"/>
              <a:t>; International Festival of Teacher-research in ELT: </a:t>
            </a:r>
            <a:r>
              <a:rPr lang="en-US" u="sng" dirty="0">
                <a:hlinkClick r:id="rId4"/>
              </a:rPr>
              <a:t>https://trfestival.wordpress.com/</a:t>
            </a:r>
            <a:r>
              <a:rPr lang="en-US" dirty="0"/>
              <a:t>)</a:t>
            </a:r>
            <a:endParaRPr lang="en-GB" dirty="0"/>
          </a:p>
          <a:p>
            <a:pPr marL="0" indent="0">
              <a:buNone/>
            </a:pPr>
            <a:r>
              <a:rPr lang="en-US" dirty="0"/>
              <a:t> </a:t>
            </a:r>
            <a:endParaRPr lang="en-GB" dirty="0"/>
          </a:p>
          <a:p>
            <a:pPr marL="0" indent="0">
              <a:buNone/>
            </a:pPr>
            <a:endParaRPr lang="en-US" dirty="0"/>
          </a:p>
          <a:p>
            <a:endParaRPr lang="en-US" dirty="0"/>
          </a:p>
        </p:txBody>
      </p:sp>
    </p:spTree>
    <p:extLst>
      <p:ext uri="{BB962C8B-B14F-4D97-AF65-F5344CB8AC3E}">
        <p14:creationId xmlns:p14="http://schemas.microsoft.com/office/powerpoint/2010/main" val="3258063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9-04-02 at 15.11.36.png"/>
          <p:cNvPicPr>
            <a:picLocks noGrp="1" noChangeAspect="1"/>
          </p:cNvPicPr>
          <p:nvPr>
            <p:ph idx="1"/>
          </p:nvPr>
        </p:nvPicPr>
        <p:blipFill>
          <a:blip r:embed="rId2">
            <a:extLst>
              <a:ext uri="{28A0092B-C50C-407E-A947-70E740481C1C}">
                <a14:useLocalDpi xmlns:a14="http://schemas.microsoft.com/office/drawing/2010/main" val="0"/>
              </a:ext>
            </a:extLst>
          </a:blip>
          <a:srcRect l="-80120" r="-80120"/>
          <a:stretch>
            <a:fillRect/>
          </a:stretch>
        </p:blipFill>
        <p:spPr>
          <a:xfrm>
            <a:off x="1069376" y="434675"/>
            <a:ext cx="11679591" cy="6423325"/>
          </a:xfrm>
        </p:spPr>
      </p:pic>
      <p:pic>
        <p:nvPicPr>
          <p:cNvPr id="5" name="Picture 4"/>
          <p:cNvPicPr>
            <a:picLocks noChangeAspect="1"/>
          </p:cNvPicPr>
          <p:nvPr/>
        </p:nvPicPr>
        <p:blipFill>
          <a:blip r:embed="rId3"/>
          <a:stretch>
            <a:fillRect/>
          </a:stretch>
        </p:blipFill>
        <p:spPr>
          <a:xfrm>
            <a:off x="0" y="273652"/>
            <a:ext cx="4622531" cy="6584348"/>
          </a:xfrm>
          <a:prstGeom prst="rect">
            <a:avLst/>
          </a:prstGeom>
        </p:spPr>
      </p:pic>
    </p:spTree>
    <p:extLst>
      <p:ext uri="{BB962C8B-B14F-4D97-AF65-F5344CB8AC3E}">
        <p14:creationId xmlns:p14="http://schemas.microsoft.com/office/powerpoint/2010/main" val="302995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 </a:t>
            </a:r>
            <a:endParaRPr lang="en-GB" dirty="0"/>
          </a:p>
          <a:p>
            <a:pPr marL="0" indent="0">
              <a:buNone/>
            </a:pPr>
            <a:r>
              <a:rPr lang="en-US" b="1" dirty="0"/>
              <a:t>TA-Research (in CAMELTA and NELTA): </a:t>
            </a:r>
            <a:endParaRPr lang="en-GB" b="1" dirty="0"/>
          </a:p>
          <a:p>
            <a:pPr marL="0" indent="0">
              <a:buNone/>
            </a:pPr>
            <a:r>
              <a:rPr lang="en-US" dirty="0"/>
              <a:t>cf. </a:t>
            </a:r>
            <a:r>
              <a:rPr lang="en-US" dirty="0" err="1"/>
              <a:t>Kuchah</a:t>
            </a:r>
            <a:r>
              <a:rPr lang="en-US" dirty="0"/>
              <a:t>, K. and Smith, R. 2018. </a:t>
            </a:r>
            <a:r>
              <a:rPr lang="en-US" u="sng" dirty="0">
                <a:hlinkClick r:id="rId2"/>
              </a:rPr>
              <a:t>'An invitation to Teacher Association Research'</a:t>
            </a:r>
            <a:r>
              <a:rPr lang="en-US" dirty="0"/>
              <a:t>. </a:t>
            </a:r>
            <a:r>
              <a:rPr lang="en-US" i="1" dirty="0"/>
              <a:t>English Language Teacher Education Journal</a:t>
            </a:r>
            <a:r>
              <a:rPr lang="en-US" dirty="0"/>
              <a:t>. 21: 64–71.</a:t>
            </a:r>
            <a:endParaRPr lang="en-GB" dirty="0"/>
          </a:p>
          <a:p>
            <a:pPr marL="0" indent="0">
              <a:buNone/>
            </a:pPr>
            <a:r>
              <a:rPr lang="en-US" dirty="0"/>
              <a:t> </a:t>
            </a:r>
          </a:p>
        </p:txBody>
      </p:sp>
    </p:spTree>
    <p:extLst>
      <p:ext uri="{BB962C8B-B14F-4D97-AF65-F5344CB8AC3E}">
        <p14:creationId xmlns:p14="http://schemas.microsoft.com/office/powerpoint/2010/main" val="77558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Children and Teachers as Co-researchers: </a:t>
            </a:r>
            <a:endParaRPr lang="en-GB" b="1" dirty="0"/>
          </a:p>
          <a:p>
            <a:pPr marL="0" indent="0">
              <a:buNone/>
            </a:pPr>
            <a:r>
              <a:rPr lang="en-US" dirty="0"/>
              <a:t>Pinter, A., Mathew, R. &amp; Smith, R. 2016. </a:t>
            </a:r>
            <a:r>
              <a:rPr lang="en-US" i="1" dirty="0"/>
              <a:t>Children and Teachers as Co-researchers in Indian Primary English Classrooms</a:t>
            </a:r>
            <a:r>
              <a:rPr lang="en-US" dirty="0"/>
              <a:t>. London: British Council. </a:t>
            </a:r>
            <a:r>
              <a:rPr lang="en-US" u="sng" dirty="0">
                <a:hlinkClick r:id="rId2"/>
              </a:rPr>
              <a:t>Online (Open Access)</a:t>
            </a:r>
            <a:r>
              <a:rPr lang="en-US" dirty="0"/>
              <a:t>.</a:t>
            </a:r>
            <a:endParaRPr lang="en-GB" dirty="0"/>
          </a:p>
          <a:p>
            <a:pPr marL="0" indent="0">
              <a:buNone/>
            </a:pPr>
            <a:endParaRPr lang="en-US" dirty="0"/>
          </a:p>
        </p:txBody>
      </p:sp>
    </p:spTree>
    <p:extLst>
      <p:ext uri="{BB962C8B-B14F-4D97-AF65-F5344CB8AC3E}">
        <p14:creationId xmlns:p14="http://schemas.microsoft.com/office/powerpoint/2010/main" val="218073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566325"/>
          </a:xfrm>
        </p:spPr>
        <p:txBody>
          <a:bodyPr>
            <a:normAutofit fontScale="90000"/>
          </a:bodyPr>
          <a:lstStyle/>
          <a:p>
            <a:r>
              <a:rPr lang="en-US" b="1" dirty="0"/>
              <a:t>10. Learner autonomy – and teacher autonomy / teacher agency – in difficult circumstances</a:t>
            </a:r>
            <a:r>
              <a:rPr lang="en-GB" dirty="0"/>
              <a:t/>
            </a:r>
            <a:br>
              <a:rPr lang="en-GB" dirty="0"/>
            </a:br>
            <a:r>
              <a:rPr lang="en-US" b="1" dirty="0"/>
              <a:t> </a:t>
            </a:r>
            <a:r>
              <a:rPr lang="en-GB" dirty="0"/>
              <a:t/>
            </a:r>
            <a:br>
              <a:rPr lang="en-GB" dirty="0"/>
            </a:br>
            <a:endParaRPr lang="en-US" dirty="0"/>
          </a:p>
        </p:txBody>
      </p:sp>
      <p:sp>
        <p:nvSpPr>
          <p:cNvPr id="3" name="Content Placeholder 2"/>
          <p:cNvSpPr>
            <a:spLocks noGrp="1"/>
          </p:cNvSpPr>
          <p:nvPr>
            <p:ph idx="1"/>
          </p:nvPr>
        </p:nvSpPr>
        <p:spPr>
          <a:xfrm>
            <a:off x="457200" y="2332037"/>
            <a:ext cx="8229600" cy="4525963"/>
          </a:xfrm>
        </p:spPr>
        <p:txBody>
          <a:bodyPr>
            <a:normAutofit fontScale="77500" lnSpcReduction="20000"/>
          </a:bodyPr>
          <a:lstStyle/>
          <a:p>
            <a:pPr marL="0" indent="0">
              <a:buNone/>
            </a:pPr>
            <a:r>
              <a:rPr lang="en-US" dirty="0" smtClean="0"/>
              <a:t>Smith</a:t>
            </a:r>
            <a:r>
              <a:rPr lang="en-US" dirty="0"/>
              <a:t>, R. with </a:t>
            </a:r>
            <a:r>
              <a:rPr lang="en-US" dirty="0" err="1"/>
              <a:t>Simla</a:t>
            </a:r>
            <a:r>
              <a:rPr lang="en-US" dirty="0"/>
              <a:t> Course. 2014. 'Teacher development, teacher-research, and autonomy'. </a:t>
            </a:r>
            <a:r>
              <a:rPr lang="en-US" i="1" dirty="0"/>
              <a:t>Independence</a:t>
            </a:r>
            <a:r>
              <a:rPr lang="en-US" dirty="0"/>
              <a:t> 61. Pre-publication version</a:t>
            </a:r>
            <a:endParaRPr lang="en-GB" dirty="0"/>
          </a:p>
          <a:p>
            <a:pPr marL="0" indent="0">
              <a:buNone/>
            </a:pPr>
            <a:r>
              <a:rPr lang="en-US" dirty="0"/>
              <a:t> </a:t>
            </a:r>
            <a:endParaRPr lang="en-GB" dirty="0"/>
          </a:p>
          <a:p>
            <a:pPr marL="0" indent="0">
              <a:buNone/>
            </a:pPr>
            <a:r>
              <a:rPr lang="en-US" dirty="0"/>
              <a:t>Smith, R. with </a:t>
            </a:r>
            <a:r>
              <a:rPr lang="en-US" dirty="0" err="1"/>
              <a:t>Laxmi</a:t>
            </a:r>
            <a:r>
              <a:rPr lang="en-US" dirty="0"/>
              <a:t> Pd. </a:t>
            </a:r>
            <a:r>
              <a:rPr lang="en-US" dirty="0" err="1"/>
              <a:t>Ojha</a:t>
            </a:r>
            <a:r>
              <a:rPr lang="en-US" dirty="0"/>
              <a:t>. 2015. </a:t>
            </a:r>
            <a:r>
              <a:rPr lang="en-US" u="sng" dirty="0">
                <a:hlinkClick r:id="rId2"/>
              </a:rPr>
              <a:t>'Teaching English in difficult circumstances: a conversation'</a:t>
            </a:r>
            <a:r>
              <a:rPr lang="en-US" dirty="0"/>
              <a:t>. </a:t>
            </a:r>
            <a:r>
              <a:rPr lang="en-US" i="1" dirty="0"/>
              <a:t>NELTA ELT Forum</a:t>
            </a:r>
            <a:r>
              <a:rPr lang="en-US" dirty="0"/>
              <a:t> (July 2015). [The entire issue is devoted to </a:t>
            </a:r>
            <a:r>
              <a:rPr lang="en-US" u="sng" dirty="0">
                <a:hlinkClick r:id="rId3"/>
              </a:rPr>
              <a:t>'Teaching English in difficult circumstances']</a:t>
            </a:r>
            <a:endParaRPr lang="en-GB" dirty="0"/>
          </a:p>
          <a:p>
            <a:pPr marL="0" indent="0">
              <a:buNone/>
            </a:pPr>
            <a:r>
              <a:rPr lang="en-US" dirty="0"/>
              <a:t> </a:t>
            </a:r>
            <a:endParaRPr lang="en-GB" dirty="0"/>
          </a:p>
          <a:p>
            <a:pPr marL="0" indent="0">
              <a:buNone/>
            </a:pPr>
            <a:r>
              <a:rPr lang="en-US" dirty="0"/>
              <a:t>Smith, R., </a:t>
            </a:r>
            <a:r>
              <a:rPr lang="en-US" dirty="0" err="1"/>
              <a:t>Kuchah</a:t>
            </a:r>
            <a:r>
              <a:rPr lang="en-US" dirty="0"/>
              <a:t>, K. and Lamb, M. 2018. </a:t>
            </a:r>
            <a:r>
              <a:rPr lang="en-US" u="sng" dirty="0">
                <a:hlinkClick r:id="rId4"/>
              </a:rPr>
              <a:t>'Learner autonomy in developing countries'</a:t>
            </a:r>
            <a:r>
              <a:rPr lang="en-US" dirty="0"/>
              <a:t>. In </a:t>
            </a:r>
            <a:r>
              <a:rPr lang="en-US" dirty="0" err="1"/>
              <a:t>Chik</a:t>
            </a:r>
            <a:r>
              <a:rPr lang="en-US" dirty="0"/>
              <a:t>, A., Aoki, N. and Smith, R. (</a:t>
            </a:r>
            <a:r>
              <a:rPr lang="en-US" dirty="0" err="1"/>
              <a:t>eds</a:t>
            </a:r>
            <a:r>
              <a:rPr lang="en-US" dirty="0"/>
              <a:t>).  </a:t>
            </a:r>
            <a:r>
              <a:rPr lang="en-US" i="1" dirty="0"/>
              <a:t>Autonomy in Language Learning and Teaching: New Research Agendas</a:t>
            </a:r>
            <a:r>
              <a:rPr lang="en-US" dirty="0"/>
              <a:t>. London: Palgrave Pivot. </a:t>
            </a:r>
            <a:endParaRPr lang="en-GB" dirty="0"/>
          </a:p>
          <a:p>
            <a:pPr marL="0" indent="0">
              <a:buNone/>
            </a:pPr>
            <a:endParaRPr lang="en-US" dirty="0"/>
          </a:p>
        </p:txBody>
      </p:sp>
    </p:spTree>
    <p:extLst>
      <p:ext uri="{BB962C8B-B14F-4D97-AF65-F5344CB8AC3E}">
        <p14:creationId xmlns:p14="http://schemas.microsoft.com/office/powerpoint/2010/main" val="17217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GB" sz="4400" i="1" dirty="0"/>
              <a:t>A language is learnt rather than taught, and too much teaching can be an obstacle to learning </a:t>
            </a:r>
            <a:endParaRPr lang="en-GB" sz="4400" dirty="0"/>
          </a:p>
          <a:p>
            <a:pPr marL="0" indent="0">
              <a:buNone/>
            </a:pPr>
            <a:endParaRPr lang="en-GB" dirty="0" smtClean="0"/>
          </a:p>
          <a:p>
            <a:pPr marL="0" indent="0">
              <a:buNone/>
            </a:pPr>
            <a:r>
              <a:rPr lang="en-GB" dirty="0" smtClean="0"/>
              <a:t>(</a:t>
            </a:r>
            <a:r>
              <a:rPr lang="en-GB" dirty="0"/>
              <a:t>Michael West, lecture recording on Warwick ELT Archive website: </a:t>
            </a:r>
            <a:r>
              <a:rPr lang="en-US" u="sng" dirty="0">
                <a:hlinkClick r:id="rId2"/>
              </a:rPr>
              <a:t>https://warwick.ac.uk/fac/soc/al/research/collections/elt_archive/halloffame/west/extracts/</a:t>
            </a:r>
            <a:r>
              <a:rPr lang="en-GB" dirty="0"/>
              <a:t>)</a:t>
            </a:r>
          </a:p>
          <a:p>
            <a:endParaRPr lang="en-US" dirty="0"/>
          </a:p>
        </p:txBody>
      </p:sp>
    </p:spTree>
    <p:extLst>
      <p:ext uri="{BB962C8B-B14F-4D97-AF65-F5344CB8AC3E}">
        <p14:creationId xmlns:p14="http://schemas.microsoft.com/office/powerpoint/2010/main" val="92026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14574"/>
          </a:xfrm>
        </p:spPr>
        <p:txBody>
          <a:bodyPr>
            <a:normAutofit fontScale="90000"/>
          </a:bodyPr>
          <a:lstStyle/>
          <a:p>
            <a:r>
              <a:rPr lang="en-US" dirty="0" smtClean="0"/>
              <a:t>Download handout from here: </a:t>
            </a:r>
            <a:r>
              <a:rPr lang="en-US" dirty="0" err="1" smtClean="0">
                <a:solidFill>
                  <a:srgbClr val="FF0000"/>
                </a:solidFill>
              </a:rPr>
              <a:t>telcnet.weebly.com</a:t>
            </a:r>
            <a:r>
              <a:rPr lang="en-US" dirty="0">
                <a:solidFill>
                  <a:srgbClr val="FF0000"/>
                </a:solidFill>
              </a:rPr>
              <a:t>/</a:t>
            </a:r>
            <a:r>
              <a:rPr lang="en-US" dirty="0" smtClean="0">
                <a:solidFill>
                  <a:srgbClr val="FF0000"/>
                </a:solidFill>
              </a:rPr>
              <a:t>presentations</a:t>
            </a:r>
            <a:br>
              <a:rPr lang="en-US" dirty="0" smtClean="0">
                <a:solidFill>
                  <a:srgbClr val="FF0000"/>
                </a:solidFill>
              </a:rPr>
            </a:br>
            <a:r>
              <a:rPr lang="en-US" dirty="0" smtClean="0"/>
              <a:t>or here:</a:t>
            </a:r>
            <a:endParaRPr lang="en-US" dirty="0"/>
          </a:p>
        </p:txBody>
      </p:sp>
      <p:pic>
        <p:nvPicPr>
          <p:cNvPr id="4" name="Content Placeholder 3" descr="frame.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590872" y="2358508"/>
            <a:ext cx="8229600" cy="4525963"/>
          </a:xfrm>
        </p:spPr>
      </p:pic>
    </p:spTree>
    <p:extLst>
      <p:ext uri="{BB962C8B-B14F-4D97-AF65-F5344CB8AC3E}">
        <p14:creationId xmlns:p14="http://schemas.microsoft.com/office/powerpoint/2010/main" val="230601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ELT in difficult circumstances – where are we now / how have we got here?</a:t>
            </a:r>
          </a:p>
          <a:p>
            <a:pPr marL="0" indent="0">
              <a:buNone/>
            </a:pPr>
            <a:endParaRPr lang="en-US" dirty="0"/>
          </a:p>
          <a:p>
            <a:pPr marL="0" indent="0">
              <a:buNone/>
            </a:pPr>
            <a:r>
              <a:rPr lang="en-US" dirty="0" smtClean="0"/>
              <a:t>Overview of some initiatives engaging  / developing teacher agency (teacher autonomy)</a:t>
            </a:r>
            <a:endParaRPr lang="en-US" dirty="0"/>
          </a:p>
        </p:txBody>
      </p:sp>
    </p:spTree>
    <p:extLst>
      <p:ext uri="{BB962C8B-B14F-4D97-AF65-F5344CB8AC3E}">
        <p14:creationId xmlns:p14="http://schemas.microsoft.com/office/powerpoint/2010/main" val="28855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1690"/>
          </a:xfrm>
        </p:spPr>
        <p:txBody>
          <a:bodyPr>
            <a:normAutofit fontScale="90000"/>
          </a:bodyPr>
          <a:lstStyle/>
          <a:p>
            <a:r>
              <a:rPr lang="en-US" b="1" dirty="0"/>
              <a:t>1.  Michael West’s </a:t>
            </a:r>
            <a:r>
              <a:rPr lang="en-US" i="1" dirty="0"/>
              <a:t>Teaching English in Difficult Circumstances</a:t>
            </a:r>
            <a:r>
              <a:rPr lang="en-US" dirty="0"/>
              <a:t> (1960, Longmans, Green)</a:t>
            </a:r>
            <a:r>
              <a:rPr lang="en-GB" dirty="0"/>
              <a:t/>
            </a:r>
            <a:br>
              <a:rPr lang="en-GB" dirty="0"/>
            </a:br>
            <a:endParaRPr lang="en-US" dirty="0"/>
          </a:p>
        </p:txBody>
      </p:sp>
      <p:sp>
        <p:nvSpPr>
          <p:cNvPr id="3" name="Content Placeholder 2"/>
          <p:cNvSpPr>
            <a:spLocks noGrp="1"/>
          </p:cNvSpPr>
          <p:nvPr>
            <p:ph idx="1"/>
          </p:nvPr>
        </p:nvSpPr>
        <p:spPr>
          <a:xfrm>
            <a:off x="607581" y="2168392"/>
            <a:ext cx="8229600" cy="4525963"/>
          </a:xfrm>
        </p:spPr>
        <p:txBody>
          <a:bodyPr>
            <a:normAutofit fontScale="85000" lnSpcReduction="20000"/>
          </a:bodyPr>
          <a:lstStyle/>
          <a:p>
            <a:pPr marL="0" indent="0">
              <a:buNone/>
            </a:pPr>
            <a:r>
              <a:rPr lang="en-US" dirty="0"/>
              <a:t> </a:t>
            </a:r>
            <a:endParaRPr lang="en-GB" dirty="0"/>
          </a:p>
          <a:p>
            <a:pPr marL="0" indent="0">
              <a:buNone/>
            </a:pPr>
            <a:r>
              <a:rPr lang="en-GB" dirty="0"/>
              <a:t>“over 30 pupils (more usually 40 or even 50), congested on benches […,] ill-graded, with a teacher who perhaps does not speak English very well […], working in a hot climate.” (p. 1)</a:t>
            </a:r>
          </a:p>
          <a:p>
            <a:pPr marL="0" indent="0">
              <a:buNone/>
            </a:pPr>
            <a:r>
              <a:rPr lang="en-GB" dirty="0"/>
              <a:t> </a:t>
            </a:r>
          </a:p>
          <a:p>
            <a:pPr marL="0" indent="0">
              <a:buNone/>
            </a:pPr>
            <a:r>
              <a:rPr lang="en-GB" dirty="0"/>
              <a:t>'The problem is one which has of late tended to become exacerbated owing to the rapid spread of education in these areas, too rapid for the supply of buildings and teachers to catch up with the number of pupils, and owing to the spread of education over a larger proportion of the population'. (</a:t>
            </a:r>
            <a:r>
              <a:rPr lang="en-GB" i="1" dirty="0"/>
              <a:t>ibid.</a:t>
            </a:r>
            <a:r>
              <a:rPr lang="en-GB" dirty="0"/>
              <a:t>)</a:t>
            </a:r>
          </a:p>
          <a:p>
            <a:pPr marL="0" indent="0">
              <a:buNone/>
            </a:pPr>
            <a:endParaRPr lang="en-US" dirty="0"/>
          </a:p>
        </p:txBody>
      </p:sp>
    </p:spTree>
    <p:extLst>
      <p:ext uri="{BB962C8B-B14F-4D97-AF65-F5344CB8AC3E}">
        <p14:creationId xmlns:p14="http://schemas.microsoft.com/office/powerpoint/2010/main" val="64377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TELC-net: </a:t>
            </a:r>
            <a:r>
              <a:rPr lang="en-US" dirty="0" err="1" smtClean="0"/>
              <a:t>telcnet.weebly.com</a:t>
            </a:r>
            <a:endParaRPr lang="en-US"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US" dirty="0"/>
          </a:p>
        </p:txBody>
      </p:sp>
      <p:pic>
        <p:nvPicPr>
          <p:cNvPr id="4" name="Picture 3"/>
          <p:cNvPicPr>
            <a:picLocks noChangeAspect="1"/>
          </p:cNvPicPr>
          <p:nvPr/>
        </p:nvPicPr>
        <p:blipFill>
          <a:blip r:embed="rId2"/>
          <a:stretch>
            <a:fillRect/>
          </a:stretch>
        </p:blipFill>
        <p:spPr>
          <a:xfrm>
            <a:off x="457199" y="1600200"/>
            <a:ext cx="8515533" cy="5050591"/>
          </a:xfrm>
          <a:prstGeom prst="rect">
            <a:avLst/>
          </a:prstGeom>
        </p:spPr>
      </p:pic>
    </p:spTree>
    <p:extLst>
      <p:ext uri="{BB962C8B-B14F-4D97-AF65-F5344CB8AC3E}">
        <p14:creationId xmlns:p14="http://schemas.microsoft.com/office/powerpoint/2010/main" val="247448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From this …</a:t>
            </a:r>
            <a:r>
              <a:rPr lang="en-GB" dirty="0"/>
              <a:t/>
            </a:r>
            <a:br>
              <a:rPr lang="en-GB"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a:t>
            </a:r>
            <a:endParaRPr lang="en-GB" dirty="0"/>
          </a:p>
          <a:p>
            <a:pPr marL="0" indent="0">
              <a:buNone/>
            </a:pPr>
            <a:r>
              <a:rPr lang="en-US" dirty="0"/>
              <a:t>[</a:t>
            </a:r>
            <a:r>
              <a:rPr lang="en-US" i="1" dirty="0"/>
              <a:t>c. </a:t>
            </a:r>
            <a:r>
              <a:rPr lang="en-US" dirty="0"/>
              <a:t>1960? recording of Michael West] </a:t>
            </a:r>
            <a:r>
              <a:rPr lang="en-US" u="sng" dirty="0">
                <a:hlinkClick r:id="rId2"/>
              </a:rPr>
              <a:t>https://warwick.ac.uk/fac/soc/al/research/collections/elt_archive/halloffame/west/archive/2_teaching_english_under_difficult.mp3</a:t>
            </a:r>
            <a:r>
              <a:rPr lang="en-US" dirty="0"/>
              <a:t> (11:34 onwards)</a:t>
            </a:r>
            <a:endParaRPr lang="en-GB" dirty="0"/>
          </a:p>
          <a:p>
            <a:pPr marL="0" indent="0">
              <a:buNone/>
            </a:pPr>
            <a:r>
              <a:rPr lang="en-US" dirty="0"/>
              <a:t> </a:t>
            </a:r>
            <a:endParaRPr lang="en-GB" dirty="0"/>
          </a:p>
          <a:p>
            <a:pPr marL="0" indent="0">
              <a:buNone/>
            </a:pPr>
            <a:r>
              <a:rPr lang="en-US" sz="5200" b="1" dirty="0"/>
              <a:t>to this …</a:t>
            </a:r>
            <a:endParaRPr lang="en-GB" sz="5200" dirty="0"/>
          </a:p>
          <a:p>
            <a:pPr marL="0" indent="0">
              <a:buNone/>
            </a:pPr>
            <a:r>
              <a:rPr lang="en-US" sz="5200" dirty="0"/>
              <a:t> </a:t>
            </a:r>
            <a:endParaRPr lang="en-GB" sz="5200" dirty="0"/>
          </a:p>
          <a:p>
            <a:pPr marL="0" indent="0">
              <a:buNone/>
            </a:pPr>
            <a:r>
              <a:rPr lang="en-US" dirty="0"/>
              <a:t>[2007 recording of Harry </a:t>
            </a:r>
            <a:r>
              <a:rPr lang="en-US" dirty="0" err="1"/>
              <a:t>Kuchah</a:t>
            </a:r>
            <a:r>
              <a:rPr lang="en-US" dirty="0"/>
              <a:t>]</a:t>
            </a:r>
            <a:endParaRPr lang="en-GB" dirty="0"/>
          </a:p>
          <a:p>
            <a:pPr marL="0" indent="0">
              <a:buNone/>
            </a:pPr>
            <a:r>
              <a:rPr lang="en-US" u="sng" dirty="0">
                <a:hlinkClick r:id="rId3"/>
              </a:rPr>
              <a:t>https://warwick.ac.uk/fac/soc/al/research/groups/llta/resources/telc/harry_kuchah_12.5.07_-_problems_only.mp3</a:t>
            </a:r>
            <a:r>
              <a:rPr lang="en-US" dirty="0"/>
              <a:t> (e.g. 2:10 onwards)</a:t>
            </a:r>
            <a:endParaRPr lang="en-GB" dirty="0"/>
          </a:p>
          <a:p>
            <a:endParaRPr lang="en-US" dirty="0"/>
          </a:p>
        </p:txBody>
      </p:sp>
    </p:spTree>
    <p:extLst>
      <p:ext uri="{BB962C8B-B14F-4D97-AF65-F5344CB8AC3E}">
        <p14:creationId xmlns:p14="http://schemas.microsoft.com/office/powerpoint/2010/main" val="14138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14574"/>
          </a:xfrm>
        </p:spPr>
        <p:txBody>
          <a:bodyPr>
            <a:normAutofit fontScale="90000"/>
          </a:bodyPr>
          <a:lstStyle/>
          <a:p>
            <a:r>
              <a:rPr lang="en-US" dirty="0" smtClean="0"/>
              <a:t>Download handout from here: </a:t>
            </a:r>
            <a:r>
              <a:rPr lang="en-US" dirty="0" err="1" smtClean="0">
                <a:solidFill>
                  <a:srgbClr val="FF0000"/>
                </a:solidFill>
              </a:rPr>
              <a:t>telcnet.weebly.com</a:t>
            </a:r>
            <a:r>
              <a:rPr lang="en-US" dirty="0">
                <a:solidFill>
                  <a:srgbClr val="FF0000"/>
                </a:solidFill>
              </a:rPr>
              <a:t>/</a:t>
            </a:r>
            <a:r>
              <a:rPr lang="en-US" dirty="0" smtClean="0">
                <a:solidFill>
                  <a:srgbClr val="FF0000"/>
                </a:solidFill>
              </a:rPr>
              <a:t>presentations</a:t>
            </a:r>
            <a:br>
              <a:rPr lang="en-US" dirty="0" smtClean="0">
                <a:solidFill>
                  <a:srgbClr val="FF0000"/>
                </a:solidFill>
              </a:rPr>
            </a:br>
            <a:r>
              <a:rPr lang="en-US" dirty="0" smtClean="0"/>
              <a:t>or here:</a:t>
            </a:r>
            <a:endParaRPr lang="en-US" dirty="0"/>
          </a:p>
        </p:txBody>
      </p:sp>
      <p:pic>
        <p:nvPicPr>
          <p:cNvPr id="4" name="Content Placeholder 3" descr="frame.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590872" y="2358508"/>
            <a:ext cx="8229600" cy="4525963"/>
          </a:xfrm>
        </p:spPr>
      </p:pic>
    </p:spTree>
    <p:extLst>
      <p:ext uri="{BB962C8B-B14F-4D97-AF65-F5344CB8AC3E}">
        <p14:creationId xmlns:p14="http://schemas.microsoft.com/office/powerpoint/2010/main" val="86816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 </a:t>
            </a:r>
            <a:r>
              <a:rPr lang="en-US" b="1" dirty="0" err="1"/>
              <a:t>TELCnet</a:t>
            </a:r>
            <a:r>
              <a:rPr lang="en-US" b="1" dirty="0"/>
              <a:t> research</a:t>
            </a:r>
            <a:r>
              <a:rPr lang="en-GB" dirty="0"/>
              <a:t/>
            </a:r>
            <a:br>
              <a:rPr lang="en-GB"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 </a:t>
            </a:r>
            <a:endParaRPr lang="en-GB" dirty="0"/>
          </a:p>
          <a:p>
            <a:pPr marL="0" indent="0">
              <a:buNone/>
            </a:pPr>
            <a:r>
              <a:rPr lang="en-GB" dirty="0"/>
              <a:t>1) Leave behind conceptions of small-class teaching as norm and </a:t>
            </a:r>
            <a:r>
              <a:rPr lang="en-GB" dirty="0" err="1"/>
              <a:t>TiDC</a:t>
            </a:r>
            <a:r>
              <a:rPr lang="en-GB" dirty="0"/>
              <a:t> as a ‘problem’ –&gt; start with descriptions of practice, in particular ‘good practice’ as perceived by participants </a:t>
            </a:r>
          </a:p>
          <a:p>
            <a:pPr marL="0" indent="0">
              <a:buNone/>
            </a:pPr>
            <a:r>
              <a:rPr lang="en-GB" dirty="0"/>
              <a:t> </a:t>
            </a:r>
          </a:p>
          <a:p>
            <a:pPr marL="0" indent="0">
              <a:buNone/>
            </a:pPr>
            <a:r>
              <a:rPr lang="en-GB" dirty="0"/>
              <a:t>2) Focus on issues of practical concern to teachers themselves –  support teachers to develop appropriate methodology ‘from the bottom up’, for example through practitioner research. </a:t>
            </a:r>
          </a:p>
          <a:p>
            <a:pPr marL="0" indent="0">
              <a:buNone/>
            </a:pPr>
            <a:r>
              <a:rPr lang="en-GB" dirty="0"/>
              <a:t> </a:t>
            </a:r>
          </a:p>
          <a:p>
            <a:pPr marL="0" indent="0">
              <a:buNone/>
            </a:pPr>
            <a:r>
              <a:rPr lang="en-GB" dirty="0"/>
              <a:t>3) Qualitative, exploratory ‘case study’ / narrative approach </a:t>
            </a:r>
          </a:p>
          <a:p>
            <a:pPr marL="0" indent="0">
              <a:buNone/>
            </a:pPr>
            <a:r>
              <a:rPr lang="en-GB" dirty="0"/>
              <a:t> (Smith 2011)</a:t>
            </a:r>
          </a:p>
          <a:p>
            <a:pPr marL="0" indent="0">
              <a:buNone/>
            </a:pPr>
            <a:endParaRPr lang="en-US" b="1" dirty="0"/>
          </a:p>
        </p:txBody>
      </p:sp>
    </p:spTree>
    <p:extLst>
      <p:ext uri="{BB962C8B-B14F-4D97-AF65-F5344CB8AC3E}">
        <p14:creationId xmlns:p14="http://schemas.microsoft.com/office/powerpoint/2010/main" val="347377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Some early publications </a:t>
            </a:r>
            <a:r>
              <a:rPr lang="en-GB" dirty="0"/>
              <a:t/>
            </a:r>
            <a:br>
              <a:rPr lang="en-GB" dirty="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endParaRPr lang="en-GB" dirty="0"/>
          </a:p>
          <a:p>
            <a:pPr marL="0" indent="0">
              <a:buNone/>
            </a:pPr>
            <a:r>
              <a:rPr lang="en-GB" dirty="0" err="1"/>
              <a:t>Shamim</a:t>
            </a:r>
            <a:r>
              <a:rPr lang="en-GB" dirty="0"/>
              <a:t>, F. 2010. 'Plenary: Teaching and researching English in large classes'. In </a:t>
            </a:r>
            <a:r>
              <a:rPr lang="en-GB" dirty="0" err="1"/>
              <a:t>Beaven</a:t>
            </a:r>
            <a:r>
              <a:rPr lang="en-GB" dirty="0"/>
              <a:t>, B. (ed.) </a:t>
            </a:r>
            <a:r>
              <a:rPr lang="en-GB" i="1" dirty="0"/>
              <a:t>IATEFL 2009: Cardiff Conference Selections</a:t>
            </a:r>
            <a:r>
              <a:rPr lang="en-GB" dirty="0"/>
              <a:t>. Canterbury: IATEFL, pp. 36-47. </a:t>
            </a:r>
          </a:p>
          <a:p>
            <a:pPr marL="0" indent="0">
              <a:buNone/>
            </a:pPr>
            <a:r>
              <a:rPr lang="en-GB" dirty="0"/>
              <a:t> </a:t>
            </a:r>
          </a:p>
          <a:p>
            <a:pPr marL="0" indent="0">
              <a:buNone/>
            </a:pPr>
            <a:r>
              <a:rPr lang="en-GB" dirty="0"/>
              <a:t>Smith, R. 2011. 'Teaching English in difficult circumstances: A new research agenda'. In Pattison, T. (ed.) </a:t>
            </a:r>
            <a:r>
              <a:rPr lang="en-GB" i="1" dirty="0"/>
              <a:t>IATEFL 2010 Harrogate Conference Selections</a:t>
            </a:r>
            <a:r>
              <a:rPr lang="en-GB" dirty="0"/>
              <a:t>. Canterbury: IATEFL. </a:t>
            </a:r>
          </a:p>
          <a:p>
            <a:pPr marL="0" indent="0">
              <a:buNone/>
            </a:pPr>
            <a:r>
              <a:rPr lang="en-US" dirty="0"/>
              <a:t> </a:t>
            </a:r>
            <a:endParaRPr lang="en-GB" dirty="0"/>
          </a:p>
          <a:p>
            <a:pPr marL="0" indent="0">
              <a:buNone/>
            </a:pPr>
            <a:r>
              <a:rPr lang="en-GB" dirty="0" err="1"/>
              <a:t>Phyak</a:t>
            </a:r>
            <a:r>
              <a:rPr lang="en-GB" dirty="0"/>
              <a:t>, P.B. 2011. 'Teaching English in large multicultural classes: a narrative enquiry'. In Pattison, T. (ed.) </a:t>
            </a:r>
            <a:r>
              <a:rPr lang="en-GB" i="1" dirty="0"/>
              <a:t>IATEFL 2010 Harrogate Conference Selections</a:t>
            </a:r>
            <a:r>
              <a:rPr lang="en-GB" dirty="0"/>
              <a:t>. Canterbury: IATEFL.</a:t>
            </a:r>
          </a:p>
          <a:p>
            <a:pPr marL="0" indent="0">
              <a:buNone/>
            </a:pPr>
            <a:r>
              <a:rPr lang="en-US" dirty="0"/>
              <a:t> </a:t>
            </a:r>
            <a:endParaRPr lang="en-GB" dirty="0"/>
          </a:p>
          <a:p>
            <a:pPr marL="0" indent="0">
              <a:buNone/>
            </a:pPr>
            <a:r>
              <a:rPr lang="en-US" dirty="0" err="1"/>
              <a:t>Kuchah</a:t>
            </a:r>
            <a:r>
              <a:rPr lang="en-US" dirty="0"/>
              <a:t>, K. and Smith, R. 2011. ‘Pedagogy of autonomy for difficult circumstances: From practice to principles’. </a:t>
            </a:r>
            <a:r>
              <a:rPr lang="en-US" i="1" dirty="0"/>
              <a:t>Innovation in Language Learning and Teaching </a:t>
            </a:r>
            <a:r>
              <a:rPr lang="en-US" dirty="0"/>
              <a:t>5/2: 119-139.  </a:t>
            </a:r>
            <a:endParaRPr lang="en-GB" dirty="0"/>
          </a:p>
          <a:p>
            <a:pPr marL="0" indent="0">
              <a:buNone/>
            </a:pPr>
            <a:endParaRPr lang="en-US" dirty="0"/>
          </a:p>
        </p:txBody>
      </p:sp>
    </p:spTree>
    <p:extLst>
      <p:ext uri="{BB962C8B-B14F-4D97-AF65-F5344CB8AC3E}">
        <p14:creationId xmlns:p14="http://schemas.microsoft.com/office/powerpoint/2010/main" val="56296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TotalTime>
  <Words>319</Words>
  <Application>Microsoft Macintosh PowerPoint</Application>
  <PresentationFormat>On-screen Show (4:3)</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Teacher agency and English language teaching in difficult circumstances</vt:lpstr>
      <vt:lpstr>Download handout from here: telcnet.weebly.com/presentations or here:</vt:lpstr>
      <vt:lpstr>Plan</vt:lpstr>
      <vt:lpstr>1.  Michael West’s Teaching English in Difficult Circumstances (1960, Longmans, Green) </vt:lpstr>
      <vt:lpstr>2. TELC-net: telcnet.weebly.com</vt:lpstr>
      <vt:lpstr>3. From this … </vt:lpstr>
      <vt:lpstr>Download handout from here: telcnet.weebly.com/presentations or here:</vt:lpstr>
      <vt:lpstr>5. TELCnet research </vt:lpstr>
      <vt:lpstr>6. Some early publications  </vt:lpstr>
      <vt:lpstr>7. Plenary talks (TiDC mainstreamed?) </vt:lpstr>
      <vt:lpstr>8. Fast forward &gt;&gt;&gt;&gt; Two recent publications </vt:lpstr>
      <vt:lpstr>PowerPoint Presentation</vt:lpstr>
      <vt:lpstr>9. Some recent/ongoing projects</vt:lpstr>
      <vt:lpstr>PowerPoint Presentation</vt:lpstr>
      <vt:lpstr> </vt:lpstr>
      <vt:lpstr>PowerPoint Presentation</vt:lpstr>
      <vt:lpstr>10. Learner autonomy – and teacher autonomy / teacher agency – in difficult circumstances   </vt:lpstr>
      <vt:lpstr>PowerPoint Presentation</vt:lpstr>
    </vt:vector>
  </TitlesOfParts>
  <Company>University of Warwick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Smith</dc:creator>
  <cp:lastModifiedBy>Richard Smith</cp:lastModifiedBy>
  <cp:revision>21</cp:revision>
  <dcterms:created xsi:type="dcterms:W3CDTF">2019-03-24T07:05:23Z</dcterms:created>
  <dcterms:modified xsi:type="dcterms:W3CDTF">2019-04-05T22:51:52Z</dcterms:modified>
</cp:coreProperties>
</file>